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656"/>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1/21/2021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1/21/2021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2021/01/21</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718232"/>
          </a:xfrm>
          <a:prstGeom prst="rect">
            <a:avLst/>
          </a:prstGeom>
          <a:solidFill>
            <a:schemeClr val="bg1">
              <a:lumMod val="95000"/>
            </a:schemeClr>
          </a:solidFill>
        </p:spPr>
        <p:txBody>
          <a:bodyPr wrap="square">
            <a:spAutoFit/>
          </a:bodyPr>
          <a:lstStyle/>
          <a:p>
            <a:pPr algn="r" rtl="1">
              <a:lnSpc>
                <a:spcPct val="150000"/>
              </a:lnSpc>
              <a:spcAft>
                <a:spcPts val="800"/>
              </a:spcAft>
            </a:pPr>
            <a:r>
              <a:rPr lang="ar-SA" sz="1100" b="1" dirty="0" smtClean="0">
                <a:solidFill>
                  <a:srgbClr val="00B050"/>
                </a:solidFill>
                <a:latin typeface="Calibri" panose="020F0502020204030204" pitchFamily="34" charset="0"/>
                <a:ea typeface="Calibri" panose="020F0502020204030204" pitchFamily="34" charset="0"/>
              </a:rPr>
              <a:t>بورصة الكويت تحقق </a:t>
            </a:r>
            <a:r>
              <a:rPr lang="ar-SA" sz="1100" b="1" dirty="0" smtClean="0">
                <a:solidFill>
                  <a:srgbClr val="00B050"/>
                </a:solidFill>
                <a:latin typeface="Calibri" panose="020F0502020204030204" pitchFamily="34" charset="0"/>
                <a:ea typeface="Calibri" panose="020F0502020204030204" pitchFamily="34" charset="0"/>
              </a:rPr>
              <a:t>مكاسب </a:t>
            </a:r>
            <a:r>
              <a:rPr lang="ar-SA" sz="1100" b="1" dirty="0" smtClean="0">
                <a:solidFill>
                  <a:srgbClr val="00B050"/>
                </a:solidFill>
                <a:latin typeface="Calibri" panose="020F0502020204030204" pitchFamily="34" charset="0"/>
                <a:ea typeface="Calibri" panose="020F0502020204030204" pitchFamily="34" charset="0"/>
              </a:rPr>
              <a:t>أسبوعية </a:t>
            </a:r>
            <a:r>
              <a:rPr lang="ar-SA" sz="1100" b="1" dirty="0" smtClean="0">
                <a:solidFill>
                  <a:srgbClr val="00B050"/>
                </a:solidFill>
                <a:latin typeface="Calibri" panose="020F0502020204030204" pitchFamily="34" charset="0"/>
                <a:ea typeface="Calibri" panose="020F0502020204030204" pitchFamily="34" charset="0"/>
              </a:rPr>
              <a:t>للأسبوع الثاني على التوالي</a:t>
            </a:r>
            <a:endParaRPr lang="ar-SA" sz="1100" b="1" dirty="0" smtClean="0">
              <a:solidFill>
                <a:srgbClr val="00B050"/>
              </a:solidFill>
              <a:latin typeface="Calibri" panose="020F0502020204030204" pitchFamily="34" charset="0"/>
              <a:ea typeface="Calibri" panose="020F0502020204030204" pitchFamily="34" charset="0"/>
            </a:endParaRPr>
          </a:p>
          <a:p>
            <a:pPr algn="r" rtl="1">
              <a:lnSpc>
                <a:spcPct val="150000"/>
              </a:lnSpc>
              <a:spcAft>
                <a:spcPts val="800"/>
              </a:spcAft>
            </a:pPr>
            <a:r>
              <a:rPr lang="ar-SA" sz="1050" dirty="0">
                <a:latin typeface="Calibri" panose="020F0502020204030204" pitchFamily="34" charset="0"/>
                <a:ea typeface="Calibri" panose="020F0502020204030204" pitchFamily="34" charset="0"/>
              </a:rPr>
              <a:t>أنهت بورصة الكويت تعاملاتها للأسبوع الثالث من العام 2021 والمنتهي في الحادي والعشرون من يناير على ارتفاع جماعي في أداء مؤشراتها بالمقارنة مع اقفال الأسبوع الماضي، حيث ارتفع مؤشر السوق العام بنسبة </a:t>
            </a:r>
            <a:r>
              <a:rPr lang="ar-SA" sz="1050" dirty="0" smtClean="0">
                <a:latin typeface="Calibri" panose="020F0502020204030204" pitchFamily="34" charset="0"/>
                <a:ea typeface="Calibri" panose="020F0502020204030204" pitchFamily="34" charset="0"/>
              </a:rPr>
              <a:t>0.6%، </a:t>
            </a:r>
            <a:r>
              <a:rPr lang="ar-SA" sz="1050" dirty="0">
                <a:latin typeface="Calibri" panose="020F0502020204030204" pitchFamily="34" charset="0"/>
                <a:ea typeface="Calibri" panose="020F0502020204030204" pitchFamily="34" charset="0"/>
              </a:rPr>
              <a:t>ومؤشر السوق الأول بنسبة </a:t>
            </a:r>
            <a:r>
              <a:rPr lang="ar-SA" sz="1050" dirty="0" smtClean="0">
                <a:latin typeface="Calibri" panose="020F0502020204030204" pitchFamily="34" charset="0"/>
                <a:ea typeface="Calibri" panose="020F0502020204030204" pitchFamily="34" charset="0"/>
              </a:rPr>
              <a:t>0.3%، ومؤشر </a:t>
            </a:r>
            <a:r>
              <a:rPr lang="ar-SA" sz="1050" dirty="0">
                <a:latin typeface="Calibri" panose="020F0502020204030204" pitchFamily="34" charset="0"/>
                <a:ea typeface="Calibri" panose="020F0502020204030204" pitchFamily="34" charset="0"/>
              </a:rPr>
              <a:t>السوق الرئيسي بنسبة </a:t>
            </a:r>
            <a:r>
              <a:rPr lang="ar-SA" sz="1050" dirty="0" smtClean="0">
                <a:latin typeface="Calibri" panose="020F0502020204030204" pitchFamily="34" charset="0"/>
                <a:ea typeface="Calibri" panose="020F0502020204030204" pitchFamily="34" charset="0"/>
              </a:rPr>
              <a:t>1.3%، في </a:t>
            </a:r>
            <a:r>
              <a:rPr lang="ar-SA" sz="1050" dirty="0">
                <a:latin typeface="Calibri" panose="020F0502020204030204" pitchFamily="34" charset="0"/>
                <a:ea typeface="Calibri" panose="020F0502020204030204" pitchFamily="34" charset="0"/>
              </a:rPr>
              <a:t>حين تراجع المعدل اليومي لقيمة الأسهم المتداولة بنسبة 21.4% إلى 35.6 مليون د.ك خلال الأسبوع بالمقارنة مع 45.3 مليون د.ك للأسبوع الماضي، بينما ارتفع المعدل اليومي لكمية الأسهم المتداولة بنسبة 5.8% إلي 275 مليون سهم بالمقارنة مع 260 مليون سهم</a:t>
            </a:r>
            <a:r>
              <a:rPr lang="ar-SA" sz="1050" dirty="0" smtClean="0">
                <a:latin typeface="Calibri" panose="020F0502020204030204" pitchFamily="34" charset="0"/>
                <a:ea typeface="Calibri" panose="020F0502020204030204" pitchFamily="34" charset="0"/>
              </a:rPr>
              <a:t>.</a:t>
            </a:r>
          </a:p>
          <a:p>
            <a:pPr algn="r"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الأسبوع</a:t>
            </a:r>
          </a:p>
          <a:p>
            <a:pPr algn="justLow" rtl="1">
              <a:lnSpc>
                <a:spcPct val="150000"/>
              </a:lnSpc>
              <a:spcAft>
                <a:spcPts val="800"/>
              </a:spcAft>
            </a:pPr>
            <a:r>
              <a:rPr lang="ar-SA" sz="1050" dirty="0">
                <a:latin typeface="Calibri" panose="020F0502020204030204" pitchFamily="34" charset="0"/>
                <a:ea typeface="Calibri" panose="020F0502020204030204" pitchFamily="34" charset="0"/>
              </a:rPr>
              <a:t>واصلت مؤشرات البورصة أدائها الإيجابي خلال جلسات </a:t>
            </a:r>
            <a:r>
              <a:rPr lang="ar-SA" sz="1050" dirty="0" smtClean="0">
                <a:latin typeface="Calibri" panose="020F0502020204030204" pitchFamily="34" charset="0"/>
                <a:ea typeface="Calibri" panose="020F0502020204030204" pitchFamily="34" charset="0"/>
              </a:rPr>
              <a:t>الأسبوع </a:t>
            </a:r>
            <a:r>
              <a:rPr lang="ar-SA" sz="1050" dirty="0">
                <a:latin typeface="Calibri" panose="020F0502020204030204" pitchFamily="34" charset="0"/>
                <a:ea typeface="Calibri" panose="020F0502020204030204" pitchFamily="34" charset="0"/>
              </a:rPr>
              <a:t>استكمالا للحالة الإيجابية التي </a:t>
            </a:r>
            <a:r>
              <a:rPr lang="ar-SA" sz="1050" dirty="0" smtClean="0">
                <a:latin typeface="Calibri" panose="020F0502020204030204" pitchFamily="34" charset="0"/>
                <a:ea typeface="Calibri" panose="020F0502020204030204" pitchFamily="34" charset="0"/>
              </a:rPr>
              <a:t>بدأتها الأسبوع </a:t>
            </a:r>
            <a:r>
              <a:rPr lang="ar-SA" sz="1050" dirty="0">
                <a:latin typeface="Calibri" panose="020F0502020204030204" pitchFamily="34" charset="0"/>
                <a:ea typeface="Calibri" panose="020F0502020204030204" pitchFamily="34" charset="0"/>
              </a:rPr>
              <a:t>الماضي، حيث أقفلت كافة جلسات الأسبوع- عدا جلسة مطلع الأسبوع على أثر النظرة السلبية المستقبلية لوكالة </a:t>
            </a:r>
            <a:r>
              <a:rPr lang="ar-SA" sz="1050" dirty="0" smtClean="0">
                <a:latin typeface="Calibri" panose="020F0502020204030204" pitchFamily="34" charset="0"/>
                <a:ea typeface="Calibri" panose="020F0502020204030204" pitchFamily="34" charset="0"/>
              </a:rPr>
              <a:t>التصنيف العالمية ستاندرد آند بورز- على </a:t>
            </a:r>
            <a:r>
              <a:rPr lang="ar-SA" sz="1050" dirty="0">
                <a:latin typeface="Calibri" panose="020F0502020204030204" pitchFamily="34" charset="0"/>
                <a:ea typeface="Calibri" panose="020F0502020204030204" pitchFamily="34" charset="0"/>
              </a:rPr>
              <a:t>مكاسب سوقية ملحوظة، مع استمرار حالة الزخم الشرائي، الأمر الذي انعكس على الأداء الإيجابي لكافة مؤشرات البورصة، حيث أغلق مؤشر السوق الأول </a:t>
            </a:r>
            <a:r>
              <a:rPr lang="ar-SA" sz="1050" dirty="0" smtClean="0">
                <a:latin typeface="Calibri" panose="020F0502020204030204" pitchFamily="34" charset="0"/>
                <a:ea typeface="Calibri" panose="020F0502020204030204" pitchFamily="34" charset="0"/>
              </a:rPr>
              <a:t>فوق </a:t>
            </a:r>
            <a:r>
              <a:rPr lang="ar-SA" sz="1050" dirty="0">
                <a:latin typeface="Calibri" panose="020F0502020204030204" pitchFamily="34" charset="0"/>
                <a:ea typeface="Calibri" panose="020F0502020204030204" pitchFamily="34" charset="0"/>
              </a:rPr>
              <a:t>مستوى 6,200 نقطة للأسبوع الثاني على التوالي، كما أن الضغوط البيعية التي تعرض إليها كل من بنك الكويت الوطني وبيت التمويل الكويتي على وجه </a:t>
            </a:r>
            <a:r>
              <a:rPr lang="ar-SA" sz="1050" dirty="0" smtClean="0">
                <a:latin typeface="Calibri" panose="020F0502020204030204" pitchFamily="34" charset="0"/>
                <a:ea typeface="Calibri" panose="020F0502020204030204" pitchFamily="34" charset="0"/>
              </a:rPr>
              <a:t>التحديد خلال </a:t>
            </a:r>
            <a:r>
              <a:rPr lang="ar-SA" sz="1050" dirty="0">
                <a:latin typeface="Calibri" panose="020F0502020204030204" pitchFamily="34" charset="0"/>
                <a:ea typeface="Calibri" panose="020F0502020204030204" pitchFamily="34" charset="0"/>
              </a:rPr>
              <a:t>جلسة نهاية الأسبوع، شكل عاملا ضاغطا على أداء المؤشر الأسبوعي وجعله الأقل بين بقية </a:t>
            </a:r>
            <a:r>
              <a:rPr lang="ar-SA" sz="1050" dirty="0" smtClean="0">
                <a:latin typeface="Calibri" panose="020F0502020204030204" pitchFamily="34" charset="0"/>
                <a:ea typeface="Calibri" panose="020F0502020204030204" pitchFamily="34" charset="0"/>
              </a:rPr>
              <a:t>المؤشرات. </a:t>
            </a:r>
            <a:r>
              <a:rPr lang="ar-SA" sz="1050" dirty="0">
                <a:latin typeface="Calibri" panose="020F0502020204030204" pitchFamily="34" charset="0"/>
                <a:ea typeface="Calibri" panose="020F0502020204030204" pitchFamily="34" charset="0"/>
              </a:rPr>
              <a:t>وعلى الرغم من أن أداء قطاع البنوك جاء ايجابيا للأسبوع الثاني على التوالي، إلا أن تراجع أحجام تداول القطاع إلى 11.2% من اجمالي أحجام تداول السوق، بالمقارنة مع 19.4% للأسبوع الماضي دلالة على ضعف وتيرة الشراء الإنتقائي لأسهم االبنوك خلال </a:t>
            </a:r>
            <a:r>
              <a:rPr lang="ar-SA" sz="1050" dirty="0" smtClean="0">
                <a:latin typeface="Calibri" panose="020F0502020204030204" pitchFamily="34" charset="0"/>
                <a:ea typeface="Calibri" panose="020F0502020204030204" pitchFamily="34" charset="0"/>
              </a:rPr>
              <a:t>الفترة. </a:t>
            </a:r>
            <a:r>
              <a:rPr lang="ar-SA" sz="1050" dirty="0">
                <a:latin typeface="Calibri" panose="020F0502020204030204" pitchFamily="34" charset="0"/>
                <a:ea typeface="Calibri" panose="020F0502020204030204" pitchFamily="34" charset="0"/>
              </a:rPr>
              <a:t>ومن جهة أخرى لا تزال البيانات المالية السنوية للشركات المدرجة بشكل عام وقطاع البنوك بشكل خاص محط أنظار الأوساط الإستثمارية، والتي </a:t>
            </a:r>
            <a:r>
              <a:rPr lang="ar-SA" sz="1050" dirty="0" smtClean="0">
                <a:latin typeface="Calibri" panose="020F0502020204030204" pitchFamily="34" charset="0"/>
                <a:ea typeface="Calibri" panose="020F0502020204030204" pitchFamily="34" charset="0"/>
              </a:rPr>
              <a:t>من المُفترض أن تكون </a:t>
            </a:r>
            <a:r>
              <a:rPr lang="ar-SA" sz="1050" dirty="0">
                <a:latin typeface="Calibri" panose="020F0502020204030204" pitchFamily="34" charset="0"/>
                <a:ea typeface="Calibri" panose="020F0502020204030204" pitchFamily="34" charset="0"/>
              </a:rPr>
              <a:t>الوقود الأساسي لتداولات الفترة القادمة</a:t>
            </a:r>
            <a:r>
              <a:rPr lang="ar-SA" sz="1050" dirty="0" smtClean="0">
                <a:latin typeface="Calibri" panose="020F0502020204030204" pitchFamily="34" charset="0"/>
                <a:ea typeface="Calibri" panose="020F0502020204030204" pitchFamily="34" charset="0"/>
              </a:rPr>
              <a:t>.</a:t>
            </a:r>
          </a:p>
          <a:p>
            <a:pPr algn="justLow" rtl="1">
              <a:lnSpc>
                <a:spcPct val="150000"/>
              </a:lnSpc>
              <a:spcAft>
                <a:spcPts val="800"/>
              </a:spcAft>
            </a:pPr>
            <a:r>
              <a:rPr lang="ar-SA" sz="1050" dirty="0" smtClean="0">
                <a:latin typeface="Calibri" panose="020F0502020204030204" pitchFamily="34" charset="0"/>
                <a:ea typeface="Calibri" panose="020F0502020204030204" pitchFamily="34" charset="0"/>
              </a:rPr>
              <a:t>أما </a:t>
            </a:r>
            <a:r>
              <a:rPr lang="ar-SA" sz="1050" dirty="0">
                <a:latin typeface="Calibri" panose="020F0502020204030204" pitchFamily="34" charset="0"/>
                <a:ea typeface="Calibri" panose="020F0502020204030204" pitchFamily="34" charset="0"/>
              </a:rPr>
              <a:t>أسهم السوق السوق الرئيسي فقد عاودت نشاطها المضاربي مرة أخرى، وسط ارتفاع الشهية المضاربية، حيث نجحت العديد من الأسهم في تحقيق مكاسب سوقية واضحة خلال الأسبوع، الأمر الذي عزز من ارتفاع متوسط أحجام التداول، وهو ما انعكس على أداء مؤشر السوق الرئيسي وجعله يتفوق على أداء مؤشر السوق العام وكذلك موشر السوق الأول. </a:t>
            </a:r>
          </a:p>
          <a:p>
            <a:pPr algn="justLow" rtl="1">
              <a:lnSpc>
                <a:spcPct val="150000"/>
              </a:lnSpc>
              <a:spcAft>
                <a:spcPts val="800"/>
              </a:spcAft>
            </a:pPr>
            <a:r>
              <a:rPr lang="ar-SA" sz="1050" dirty="0">
                <a:latin typeface="Calibri" panose="020F0502020204030204" pitchFamily="34" charset="0"/>
                <a:ea typeface="Calibri" panose="020F0502020204030204" pitchFamily="34" charset="0"/>
              </a:rPr>
              <a:t>وفي سياق مختلف، أكدت وكالة «ستاندرد آند بورز» التصنيف الائتماني السيادي للكويت عند المرتبة </a:t>
            </a:r>
            <a:r>
              <a:rPr lang="en-US" sz="1050" dirty="0" smtClean="0">
                <a:latin typeface="Calibri" panose="020F0502020204030204" pitchFamily="34" charset="0"/>
                <a:ea typeface="Calibri" panose="020F0502020204030204" pitchFamily="34" charset="0"/>
              </a:rPr>
              <a:t>(-AA)</a:t>
            </a:r>
            <a:r>
              <a:rPr lang="ar-SA" sz="1050" dirty="0" smtClean="0">
                <a:latin typeface="Calibri" panose="020F0502020204030204" pitchFamily="34" charset="0"/>
                <a:ea typeface="Calibri" panose="020F0502020204030204" pitchFamily="34" charset="0"/>
              </a:rPr>
              <a:t> مع </a:t>
            </a:r>
            <a:r>
              <a:rPr lang="ar-SA" sz="1050" dirty="0">
                <a:latin typeface="Calibri" panose="020F0502020204030204" pitchFamily="34" charset="0"/>
                <a:ea typeface="Calibri" panose="020F0502020204030204" pitchFamily="34" charset="0"/>
              </a:rPr>
              <a:t>نظرة مستقبلية سلبية، مع استمرار اقتراب نضوب صندوق الإحتياطي العام، كما أشارت الوكالة إلى إمكانية إعادة النظر في تغيير النظرة المستقبلية للتصنيف الائتماني السيادي للكويت من سلبية إلى مستقرة إذا عالجت السلطات بسرعة الضغوط المالية وقيود التمويل بالتوازي مع برنامج إصلاحات هيكلية يعزز الفعالية المؤسساتية وتحسين الآفاق الاقتصادية طويلة الأجل</a:t>
            </a:r>
            <a:r>
              <a:rPr lang="ar-SA" sz="1050" dirty="0" smtClean="0">
                <a:latin typeface="Calibri" panose="020F0502020204030204" pitchFamily="34" charset="0"/>
                <a:ea typeface="Calibri" panose="020F0502020204030204" pitchFamily="34" charset="0"/>
              </a:rPr>
              <a:t>.</a:t>
            </a:r>
            <a:endParaRPr lang="ar-SA" sz="1050"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13066809"/>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907"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6853158"/>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200" b="1" u="sng" dirty="0">
                <a:latin typeface="Calibri" panose="020F0502020204030204" pitchFamily="34" charset="0"/>
                <a:ea typeface="Calibri" panose="020F0502020204030204" pitchFamily="34" charset="0"/>
              </a:rPr>
              <a:t>أهم افصاحات الشركات خلال الفترة</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عطفا على افصاحها السابق، أعلنت شركة أجيليتي عن تجديد وزيادة خط  ائتمانها من 725 مليون دولار أمريكي إلى 800 مليون دولار أمريكي، كما أضافت الشركة إلى أنها تعمل على تجديد تسهيلات ائتمانية أخرى لزيادة خط الإئتمان بحدود 1.2 – 1.4 مليار دولار  أمريك، وذلك بهدف تمويل مشاريع الشركة.</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أفادت شركة طيران الجزيرة عن استلامها لطائرة جديدة مستأجرة من طراز </a:t>
            </a:r>
            <a:r>
              <a:rPr lang="en-US" sz="1050" dirty="0">
                <a:latin typeface="Calibri Light" panose="020F0302020204030204" pitchFamily="34" charset="0"/>
                <a:ea typeface="Calibri" panose="020F0502020204030204" pitchFamily="34" charset="0"/>
              </a:rPr>
              <a:t> A320 NEO</a:t>
            </a:r>
            <a:r>
              <a:rPr lang="ar-SA" sz="1050" dirty="0">
                <a:latin typeface="Calibri" panose="020F0502020204030204" pitchFamily="34" charset="0"/>
                <a:ea typeface="Calibri" panose="020F0502020204030204" pitchFamily="34" charset="0"/>
              </a:rPr>
              <a:t>.</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قامت شركة المجموعة المشتركة للمقاولات، بتوقيع عقد الممارسة رقم 418 لصيانة بعض الطرق التابعة لوزارة الأشغال العامة بقيمة 5 مليون د.ك، يُذكر أن مدة المشروع سنة واحدة فقط.</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أعلنت شركة أسمنت بورتلاند الكويت عن توقيع عقد مع الشركة الكويتية للتموين، بشأن تزويدهم بحديد تسليح مدعوم بقيمة اجمالية تبلغ 317.5 مليون د.ك.</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تعاقدت شركة التقدم التكنولوجي مع البنك التجاري الكويتي على تجديد وزيادة التسهيلات البنكية الممنوحة لها </a:t>
            </a:r>
            <a:r>
              <a:rPr lang="ar-SA" sz="1050" dirty="0" smtClean="0">
                <a:latin typeface="Calibri" panose="020F0502020204030204" pitchFamily="34" charset="0"/>
                <a:ea typeface="Calibri" panose="020F0502020204030204" pitchFamily="34" charset="0"/>
              </a:rPr>
              <a:t>سابقا بمبلغ </a:t>
            </a:r>
            <a:r>
              <a:rPr lang="ar-SA" sz="1050" dirty="0">
                <a:latin typeface="Calibri" panose="020F0502020204030204" pitchFamily="34" charset="0"/>
                <a:ea typeface="Calibri" panose="020F0502020204030204" pitchFamily="34" charset="0"/>
              </a:rPr>
              <a:t>32 مليون د.ك، وتمتد فترة السداد حتى نهاية شهر يونيو 2026.</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سوف يجتمع مجلس إدارة شركة الإنماء العقارية يوم الأثنين الموافق 25 يناير 2021 لمناقشة واعتماد البيانات المالية السنوية للشركة عن السنة المالية المنتهية في 31 أكتوبر 2020.</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سوف تنعقد الجمعية العامة العادية لشركة المجموعة البترولية المستقلة يوم الأربعاء الموافق 03 فبراير 2021 لمناقشة جدول أعمال الجمعية، واعتماد تقرير مجلس الإدارة عن السنة المالية المنتهية في 31/12/2020.</a:t>
            </a:r>
            <a:endParaRPr lang="en-US" sz="1050" dirty="0">
              <a:latin typeface="Calibri" panose="020F050202020403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rPr>
              <a:t>أعلنت مجموعة جي إف أتش المالية عن استحواذها على 80% إلى جانب حصة الشريكك الإستراتيجي من مجمع الحد التجاري في محافظة المحرق بالبحرين. </a:t>
            </a:r>
            <a:endParaRPr lang="ar-SA" sz="1050" b="1" u="sng" dirty="0" smtClean="0"/>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rPr>
              <a:t>استقر سعر خام برنت خلال تداولات الأسبوع بالقرب من مستوى 56 دولار أمريكي، يُذكر أن مخزونات النفط الأمريكية قد ارتفعت بمقدار 2.6 مليون برميل خلال الأسبوع المنتهي في الخامس عشر من يناير 2021، وفقا لما أشار إليه إدارة معهد البترول الأمريكي. </a:t>
            </a:r>
            <a:endParaRPr lang="ar-SA" sz="1050" dirty="0" smtClean="0">
              <a:latin typeface="Calibri" panose="020F0502020204030204" pitchFamily="34" charset="0"/>
              <a:ea typeface="Calibri" panose="020F050202020403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rPr>
              <a:t>ومن جانب آخر، خفضت وكالة الطاقة الدولية توقعاتها لنمو الطلب العالمي على النفط في 2021 بالتزامن مع زيادة إصابات كوفيد 19 وإعادة تطبيق قيود الإغلاق، وأشارت الوكالة أن الطلب على الخام قد تهاوى بمقدار 8.8 مليون برميل يوميًا </a:t>
            </a:r>
            <a:r>
              <a:rPr lang="ar-SA" sz="1050" dirty="0" smtClean="0">
                <a:latin typeface="Calibri" panose="020F0502020204030204" pitchFamily="34" charset="0"/>
                <a:ea typeface="Calibri" panose="020F0502020204030204" pitchFamily="34" charset="0"/>
              </a:rPr>
              <a:t>خلال عام 2020.</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SA" sz="1000" dirty="0" smtClean="0"/>
              <a:t>كافة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a:t>
            </a:r>
            <a:r>
              <a:rPr lang="ar-SA" sz="1000" dirty="0" smtClean="0"/>
              <a:t>ارتفاع </a:t>
            </a:r>
            <a:r>
              <a:rPr lang="ar-SA" sz="1000" dirty="0" smtClean="0"/>
              <a:t>خلال </a:t>
            </a:r>
            <a:r>
              <a:rPr lang="ar-KW" sz="1000" dirty="0" smtClean="0"/>
              <a:t>تداولات الأسبوع </a:t>
            </a:r>
            <a:r>
              <a:rPr lang="ar-KW" sz="1000" dirty="0"/>
              <a:t>مقارنة مع </a:t>
            </a:r>
            <a:r>
              <a:rPr lang="ar-KW" sz="1000" dirty="0" smtClean="0"/>
              <a:t>الأسبوع الماضي</a:t>
            </a:r>
            <a:r>
              <a:rPr lang="ar-SA" sz="1000" dirty="0" smtClean="0"/>
              <a:t>، عدا قطاع الخدمات المالية الذي تراجع منفردا بنسبة 0.3%، </a:t>
            </a:r>
            <a:r>
              <a:rPr lang="ar-SA" sz="1000" dirty="0" smtClean="0"/>
              <a:t>حيث جاء في صدارة الرابحين قطاع</a:t>
            </a:r>
            <a:r>
              <a:rPr lang="ar-SA" sz="1000" dirty="0"/>
              <a:t> </a:t>
            </a:r>
            <a:r>
              <a:rPr lang="ar-SA" sz="1000" dirty="0" smtClean="0"/>
              <a:t>التأمين </a:t>
            </a:r>
            <a:r>
              <a:rPr lang="ar-SA" sz="1000" dirty="0" smtClean="0"/>
              <a:t>بنسبة </a:t>
            </a:r>
            <a:r>
              <a:rPr lang="ar-SA" sz="1000" dirty="0" smtClean="0"/>
              <a:t>2.8%، </a:t>
            </a:r>
            <a:r>
              <a:rPr lang="ar-SA" sz="1000" dirty="0" smtClean="0"/>
              <a:t>تلاه قطاع </a:t>
            </a:r>
            <a:r>
              <a:rPr lang="ar-SA" sz="1000" dirty="0" smtClean="0"/>
              <a:t>المنافع </a:t>
            </a:r>
            <a:r>
              <a:rPr lang="ar-SA" sz="1000" dirty="0" smtClean="0"/>
              <a:t>بنسبة </a:t>
            </a:r>
            <a:r>
              <a:rPr lang="ar-SA" sz="1000" dirty="0" smtClean="0"/>
              <a:t>2.2%، ثم </a:t>
            </a:r>
            <a:r>
              <a:rPr lang="ar-SA" sz="1000" dirty="0" smtClean="0"/>
              <a:t>قطاع </a:t>
            </a:r>
            <a:r>
              <a:rPr lang="ar-SA" sz="1000" dirty="0" smtClean="0"/>
              <a:t>السلع الإستهلاكية </a:t>
            </a:r>
            <a:r>
              <a:rPr lang="ar-SA" sz="1000" dirty="0" smtClean="0"/>
              <a:t>بنسبة </a:t>
            </a:r>
            <a:r>
              <a:rPr lang="ar-SA" sz="1000" dirty="0" smtClean="0"/>
              <a:t>1.6%.</a:t>
            </a:r>
            <a:endParaRPr lang="ar-SA" sz="1000" dirty="0" smtClean="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البنوك</a:t>
            </a:r>
            <a:r>
              <a:rPr lang="ar-SA" sz="1000" dirty="0" smtClean="0"/>
              <a:t> وقطاع </a:t>
            </a:r>
            <a:r>
              <a:rPr lang="ar-SA" sz="1000" dirty="0"/>
              <a:t>الخدمات المالية</a:t>
            </a:r>
            <a:r>
              <a:rPr lang="ar-KW" sz="1000" dirty="0" smtClean="0"/>
              <a:t> </a:t>
            </a:r>
            <a:r>
              <a:rPr lang="ar-KW" sz="1000" dirty="0"/>
              <a:t>وقطاع</a:t>
            </a:r>
            <a:r>
              <a:rPr lang="ar-SA" sz="1000" dirty="0"/>
              <a:t> </a:t>
            </a:r>
            <a:r>
              <a:rPr lang="ar-SA" sz="1000" dirty="0" smtClean="0"/>
              <a:t>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33.9</a:t>
            </a:r>
            <a:r>
              <a:rPr lang="ar-KW" sz="1000" dirty="0" smtClean="0"/>
              <a:t>%</a:t>
            </a:r>
            <a:r>
              <a:rPr lang="ar-SA" sz="1000" dirty="0" smtClean="0"/>
              <a:t>، </a:t>
            </a:r>
            <a:r>
              <a:rPr lang="ar-SA" sz="1000" dirty="0" smtClean="0"/>
              <a:t>25.1% 15.5%</a:t>
            </a:r>
            <a:r>
              <a:rPr lang="ar-SA" sz="1000" dirty="0"/>
              <a:t> </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45.2</a:t>
            </a:r>
            <a:r>
              <a:rPr lang="ar-KW" sz="1000" dirty="0" smtClean="0"/>
              <a:t>%</a:t>
            </a:r>
            <a:r>
              <a:rPr lang="ar-SA" sz="1000" dirty="0" smtClean="0"/>
              <a:t>،</a:t>
            </a:r>
            <a:r>
              <a:rPr lang="ar-KW" sz="1000" dirty="0" smtClean="0"/>
              <a:t> </a:t>
            </a:r>
            <a:r>
              <a:rPr lang="ar-SA" sz="1000" dirty="0" smtClean="0"/>
              <a:t>24.1</a:t>
            </a:r>
            <a:r>
              <a:rPr lang="ar-KW" sz="1000" dirty="0" smtClean="0"/>
              <a:t>%و</a:t>
            </a:r>
            <a:r>
              <a:rPr lang="ar-SA" sz="1000" dirty="0" smtClean="0"/>
              <a:t> 11.2%</a:t>
            </a:r>
            <a:r>
              <a:rPr lang="ar-KW" sz="1000" dirty="0" smtClean="0"/>
              <a:t> </a:t>
            </a:r>
            <a:r>
              <a:rPr lang="ar-KW" sz="1000" dirty="0" smtClean="0"/>
              <a:t>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111485974"/>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693"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124096412"/>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694"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9600406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695"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641964"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19.7</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a:t>
            </a:r>
            <a:r>
              <a:rPr lang="ar-SA" sz="1000" dirty="0" smtClean="0"/>
              <a:t>703 </a:t>
            </a:r>
            <a:r>
              <a:rPr lang="ar-SA" sz="1000" dirty="0" smtClean="0"/>
              <a:t>فلس مرتفعا بنسبة </a:t>
            </a:r>
            <a:r>
              <a:rPr lang="ar-SA" sz="1000" dirty="0" smtClean="0"/>
              <a:t>0.7%</a:t>
            </a:r>
            <a:r>
              <a:rPr lang="ar-KW" sz="1000" dirty="0" smtClean="0"/>
              <a:t>،</a:t>
            </a:r>
            <a:r>
              <a:rPr lang="ar-SA" sz="1000" dirty="0" smtClean="0"/>
              <a:t> وجاء سهم </a:t>
            </a:r>
            <a:r>
              <a:rPr lang="ar-SA" sz="1000" dirty="0"/>
              <a:t>بنك الكويت الوطني بالمركز </a:t>
            </a:r>
            <a:r>
              <a:rPr lang="ar-SA" sz="1000" dirty="0" smtClean="0"/>
              <a:t>الثاني </a:t>
            </a:r>
            <a:r>
              <a:rPr lang="ar-SA" sz="1000" dirty="0"/>
              <a:t>بقيمة تداول بلغ</a:t>
            </a:r>
            <a:r>
              <a:rPr lang="ar-KW" sz="1000" dirty="0"/>
              <a:t>ت</a:t>
            </a:r>
            <a:r>
              <a:rPr lang="ar-SA" sz="1000" dirty="0"/>
              <a:t> </a:t>
            </a:r>
            <a:r>
              <a:rPr lang="ar-SA" sz="1000" dirty="0" smtClean="0"/>
              <a:t>14.4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855 </a:t>
            </a:r>
            <a:r>
              <a:rPr lang="ar-SA" sz="1000" dirty="0" smtClean="0"/>
              <a:t>فلس مرتفعا بنسبة </a:t>
            </a:r>
            <a:r>
              <a:rPr lang="ar-SA" sz="1000" dirty="0" smtClean="0"/>
              <a:t>0.6%، </a:t>
            </a:r>
            <a:r>
              <a:rPr lang="ar-KW" sz="1000" dirty="0" smtClean="0"/>
              <a:t>ثم </a:t>
            </a:r>
            <a:r>
              <a:rPr lang="ar-SA" sz="1000" dirty="0" smtClean="0"/>
              <a:t>جاء سهم</a:t>
            </a:r>
            <a:r>
              <a:rPr lang="ar-KW" sz="1000" dirty="0" smtClean="0"/>
              <a:t> </a:t>
            </a:r>
            <a:r>
              <a:rPr lang="ar-SA" sz="1000" dirty="0" smtClean="0"/>
              <a:t>شركة الإتصالات المتنقلة بالمركز </a:t>
            </a:r>
            <a:r>
              <a:rPr lang="ar-KW" sz="1000" dirty="0" smtClean="0"/>
              <a:t>الثالث</a:t>
            </a:r>
            <a:r>
              <a:rPr lang="ar-SA" sz="1000" dirty="0" smtClean="0"/>
              <a:t> بقيمة </a:t>
            </a:r>
            <a:r>
              <a:rPr lang="ar-SA" sz="1000" dirty="0"/>
              <a:t>تداول </a:t>
            </a:r>
            <a:r>
              <a:rPr lang="ar-SA" sz="1000" dirty="0" smtClean="0"/>
              <a:t>بلغت </a:t>
            </a:r>
            <a:r>
              <a:rPr lang="ar-SA" sz="1000" dirty="0" smtClean="0"/>
              <a:t>9.5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631 </a:t>
            </a:r>
            <a:r>
              <a:rPr lang="ar-SA" sz="1000" dirty="0" smtClean="0"/>
              <a:t>فلس</a:t>
            </a:r>
            <a:r>
              <a:rPr lang="ar-SA" sz="1000" dirty="0"/>
              <a:t> </a:t>
            </a:r>
            <a:r>
              <a:rPr lang="ar-SA" sz="1000" dirty="0" smtClean="0"/>
              <a:t>مرتفعا بنسبة </a:t>
            </a:r>
            <a:r>
              <a:rPr lang="ar-SA" sz="1000" dirty="0" smtClean="0"/>
              <a:t>0.2%.</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5,857</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5,395</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2,730</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971817783"/>
              </p:ext>
            </p:extLst>
          </p:nvPr>
        </p:nvGraphicFramePr>
        <p:xfrm>
          <a:off x="139700" y="1184275"/>
          <a:ext cx="6604000" cy="4029075"/>
        </p:xfrm>
        <a:graphic>
          <a:graphicData uri="http://schemas.openxmlformats.org/presentationml/2006/ole">
            <mc:AlternateContent xmlns:mc="http://schemas.openxmlformats.org/markup-compatibility/2006">
              <mc:Choice xmlns:v="urn:schemas-microsoft-com:vml" Requires="v">
                <p:oleObj spid="_x0000_s136944"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39700" y="1184275"/>
                        <a:ext cx="66040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41075890"/>
              </p:ext>
            </p:extLst>
          </p:nvPr>
        </p:nvGraphicFramePr>
        <p:xfrm>
          <a:off x="152400" y="5457825"/>
          <a:ext cx="3848100" cy="2914650"/>
        </p:xfrm>
        <a:graphic>
          <a:graphicData uri="http://schemas.openxmlformats.org/presentationml/2006/ole">
            <mc:AlternateContent xmlns:mc="http://schemas.openxmlformats.org/markup-compatibility/2006">
              <mc:Choice xmlns:v="urn:schemas-microsoft-com:vml" Requires="v">
                <p:oleObj spid="_x0000_s136945" name="Worksheet" r:id="rId7" imgW="4324275" imgH="2914650" progId="Excel.Sheet.12">
                  <p:link updateAutomatic="1"/>
                </p:oleObj>
              </mc:Choice>
              <mc:Fallback>
                <p:oleObj name="Worksheet" r:id="rId7" imgW="4324275" imgH="2914650" progId="Excel.Sheet.12">
                  <p:link updateAutomatic="1"/>
                  <p:pic>
                    <p:nvPicPr>
                      <p:cNvPr id="0" name=""/>
                      <p:cNvPicPr/>
                      <p:nvPr/>
                    </p:nvPicPr>
                    <p:blipFill>
                      <a:blip r:embed="rId8"/>
                      <a:stretch>
                        <a:fillRect/>
                      </a:stretch>
                    </p:blipFill>
                    <p:spPr>
                      <a:xfrm>
                        <a:off x="152400" y="5457825"/>
                        <a:ext cx="3848100" cy="291465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smtClean="0"/>
              <a:t>مجموعة أرزان المالية للتمويل والإستثمار 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a:t>
            </a:r>
            <a:r>
              <a:rPr lang="ar-SA" sz="1000" dirty="0" smtClean="0"/>
              <a:t>10.8 </a:t>
            </a:r>
            <a:r>
              <a:rPr lang="ar-SA" sz="1000" dirty="0" smtClean="0"/>
              <a:t>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63.4</a:t>
            </a:r>
            <a:r>
              <a:rPr lang="ar-KW" sz="1000" dirty="0" smtClean="0"/>
              <a:t> </a:t>
            </a:r>
            <a:r>
              <a:rPr lang="ar-SA" sz="1000" dirty="0" smtClean="0"/>
              <a:t>فلس </a:t>
            </a:r>
            <a:r>
              <a:rPr lang="ar-SA" sz="1000" dirty="0" smtClean="0"/>
              <a:t>مرتفعا </a:t>
            </a:r>
            <a:r>
              <a:rPr lang="ar-SA" sz="1000" dirty="0" smtClean="0"/>
              <a:t>بنسبة </a:t>
            </a:r>
            <a:r>
              <a:rPr lang="ar-SA" sz="1000" dirty="0" smtClean="0"/>
              <a:t>8.4%</a:t>
            </a:r>
            <a:r>
              <a:rPr lang="ar-KW" sz="1000" dirty="0" smtClean="0"/>
              <a:t>، </a:t>
            </a:r>
            <a:r>
              <a:rPr lang="ar-SA" sz="1000" dirty="0" smtClean="0"/>
              <a:t>وجاء سهم شركة </a:t>
            </a:r>
            <a:r>
              <a:rPr lang="ar-SA" sz="1000" dirty="0" smtClean="0"/>
              <a:t>ألافكو لتمويل شراء وتأجير الطائرات بالمركز </a:t>
            </a:r>
            <a:r>
              <a:rPr lang="ar-SA" sz="1000" dirty="0" smtClean="0"/>
              <a:t>الثاني </a:t>
            </a:r>
            <a:r>
              <a:rPr lang="ar-SA" sz="1000" dirty="0"/>
              <a:t>بقيمة تداول </a:t>
            </a:r>
            <a:r>
              <a:rPr lang="ar-SA" sz="1000" dirty="0" smtClean="0"/>
              <a:t>بلغت </a:t>
            </a:r>
            <a:r>
              <a:rPr lang="ar-SA" sz="1000" dirty="0" smtClean="0"/>
              <a:t>5.8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222 </a:t>
            </a:r>
            <a:r>
              <a:rPr lang="ar-SA" sz="1000" dirty="0"/>
              <a:t>فلس </a:t>
            </a:r>
            <a:r>
              <a:rPr lang="ar-SA" sz="1000" dirty="0" smtClean="0"/>
              <a:t>مرتفعا </a:t>
            </a:r>
            <a:r>
              <a:rPr lang="ar-SA" sz="1000" dirty="0"/>
              <a:t>بنسبة </a:t>
            </a:r>
            <a:r>
              <a:rPr lang="ar-SA" sz="1000" dirty="0" smtClean="0"/>
              <a:t>0.5%، </a:t>
            </a:r>
            <a:r>
              <a:rPr lang="ar-SA" sz="1000" dirty="0" smtClean="0"/>
              <a:t>ثم جاء </a:t>
            </a:r>
            <a:r>
              <a:rPr lang="ar-SA" sz="1000" dirty="0"/>
              <a:t>سهم</a:t>
            </a:r>
            <a:r>
              <a:rPr lang="ar-KW" sz="1000" dirty="0"/>
              <a:t> </a:t>
            </a:r>
            <a:r>
              <a:rPr lang="ar-SA" sz="1000" dirty="0" smtClean="0"/>
              <a:t>شركة </a:t>
            </a:r>
            <a:r>
              <a:rPr lang="ar-SA" sz="1000" dirty="0" smtClean="0"/>
              <a:t>الإستشارات المالية الدولية بالمركز </a:t>
            </a:r>
            <a:r>
              <a:rPr lang="ar-SA" sz="1000" dirty="0" smtClean="0"/>
              <a:t>الثالث </a:t>
            </a:r>
            <a:r>
              <a:rPr lang="ar-SA" sz="1000" dirty="0"/>
              <a:t>بقيمة تداول </a:t>
            </a:r>
            <a:r>
              <a:rPr lang="ar-SA" sz="1000" dirty="0" smtClean="0"/>
              <a:t>بلغ</a:t>
            </a:r>
            <a:r>
              <a:rPr lang="ar-KW" sz="1000" dirty="0" smtClean="0"/>
              <a:t>ت</a:t>
            </a:r>
            <a:r>
              <a:rPr lang="ar-SA" sz="1000" dirty="0" smtClean="0"/>
              <a:t> </a:t>
            </a:r>
            <a:r>
              <a:rPr lang="ar-SA" sz="1000" dirty="0" smtClean="0"/>
              <a:t>4 </a:t>
            </a:r>
            <a:r>
              <a:rPr lang="ar-SA" sz="1000" dirty="0" smtClean="0"/>
              <a:t>مليون د.ك،</a:t>
            </a:r>
            <a:r>
              <a:rPr lang="ar-KW" sz="1000" dirty="0" smtClean="0"/>
              <a:t> </a:t>
            </a:r>
            <a:r>
              <a:rPr lang="ar-SA" sz="1000" dirty="0"/>
              <a:t>لينهي بذلك </a:t>
            </a:r>
            <a:r>
              <a:rPr lang="ar-KW" sz="1000" dirty="0"/>
              <a:t>تداولات الأسبوع </a:t>
            </a:r>
            <a:r>
              <a:rPr lang="ar-SA" sz="1000" dirty="0" smtClean="0"/>
              <a:t>عند سعر </a:t>
            </a:r>
            <a:r>
              <a:rPr lang="ar-SA" sz="1000" dirty="0" smtClean="0"/>
              <a:t>75.4 </a:t>
            </a:r>
            <a:r>
              <a:rPr lang="ar-SA" sz="1000" dirty="0" smtClean="0"/>
              <a:t>فلس مرتفعا بنسبة </a:t>
            </a:r>
            <a:r>
              <a:rPr lang="ar-SA" sz="1000" dirty="0" smtClean="0"/>
              <a:t>6.4%.</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1,016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637</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456</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4064974791"/>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9319"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18937147"/>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9320"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705803792"/>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40364"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52991306"/>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40365"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76717448"/>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40366"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17886</TotalTime>
  <Words>1369</Words>
  <Application>Microsoft Office PowerPoint</Application>
  <PresentationFormat>On-screen Show (4:3)</PresentationFormat>
  <Paragraphs>71</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3735</cp:revision>
  <cp:lastPrinted>2019-01-10T11:21:43Z</cp:lastPrinted>
  <dcterms:created xsi:type="dcterms:W3CDTF">2015-01-14T07:25:06Z</dcterms:created>
  <dcterms:modified xsi:type="dcterms:W3CDTF">2021-01-21T12:16:47Z</dcterms:modified>
</cp:coreProperties>
</file>